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13638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27127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253104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190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93387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4"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292283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4"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41127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00370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7100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425214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122172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423621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92313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3"/>
          <p:cNvSpPr>
            <a:spLocks noGrp="1"/>
          </p:cNvSpPr>
          <p:nvPr>
            <p:ph type="ftr" sz="quarter" idx="11"/>
          </p:nvPr>
        </p:nvSpPr>
        <p:spPr/>
        <p:txBody>
          <a:bodyPr/>
          <a:lstStyle/>
          <a:p>
            <a:endParaRPr lang="sr-Latn-RS"/>
          </a:p>
        </p:txBody>
      </p:sp>
      <p:sp>
        <p:nvSpPr>
          <p:cNvPr id="6" name="Slide Number Placeholder 4"/>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203454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2"/>
          <p:cNvSpPr>
            <a:spLocks noGrp="1"/>
          </p:cNvSpPr>
          <p:nvPr>
            <p:ph type="ftr" sz="quarter" idx="11"/>
          </p:nvPr>
        </p:nvSpPr>
        <p:spPr/>
        <p:txBody>
          <a:bodyPr/>
          <a:lstStyle/>
          <a:p>
            <a:endParaRPr lang="sr-Latn-RS"/>
          </a:p>
        </p:txBody>
      </p:sp>
      <p:sp>
        <p:nvSpPr>
          <p:cNvPr id="6" name="Slide Number Placeholder 3"/>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88837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5" name="Footer Placeholder 5"/>
          <p:cNvSpPr>
            <a:spLocks noGrp="1"/>
          </p:cNvSpPr>
          <p:nvPr>
            <p:ph type="ftr" sz="quarter" idx="11"/>
          </p:nvPr>
        </p:nvSpPr>
        <p:spPr/>
        <p:txBody>
          <a:bodyPr/>
          <a:lstStyle/>
          <a:p>
            <a:endParaRPr lang="sr-Latn-RS"/>
          </a:p>
        </p:txBody>
      </p:sp>
      <p:sp>
        <p:nvSpPr>
          <p:cNvPr id="6" name="Slide Number Placeholder 6"/>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185948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C8DE26-51DC-4607-88C2-91D588FB3ABC}" type="datetimeFigureOut">
              <a:rPr lang="sr-Latn-RS" smtClean="0"/>
              <a:t>16.10.2022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3ABA59E-F180-4F72-8D2B-9B286202DDF0}" type="slidenum">
              <a:rPr lang="sr-Latn-RS" smtClean="0"/>
              <a:t>‹#›</a:t>
            </a:fld>
            <a:endParaRPr lang="sr-Latn-RS"/>
          </a:p>
        </p:txBody>
      </p:sp>
    </p:spTree>
    <p:extLst>
      <p:ext uri="{BB962C8B-B14F-4D97-AF65-F5344CB8AC3E}">
        <p14:creationId xmlns:p14="http://schemas.microsoft.com/office/powerpoint/2010/main" val="341604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C8DE26-51DC-4607-88C2-91D588FB3ABC}" type="datetimeFigureOut">
              <a:rPr lang="sr-Latn-RS" smtClean="0"/>
              <a:t>16.10.2022</a:t>
            </a:fld>
            <a:endParaRPr lang="sr-Latn-R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r-Latn-R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ABA59E-F180-4F72-8D2B-9B286202DDF0}" type="slidenum">
              <a:rPr lang="sr-Latn-RS" smtClean="0"/>
              <a:t>‹#›</a:t>
            </a:fld>
            <a:endParaRPr lang="sr-Latn-RS"/>
          </a:p>
        </p:txBody>
      </p:sp>
    </p:spTree>
    <p:extLst>
      <p:ext uri="{BB962C8B-B14F-4D97-AF65-F5344CB8AC3E}">
        <p14:creationId xmlns:p14="http://schemas.microsoft.com/office/powerpoint/2010/main" val="12645150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p:nvPr>
        </p:nvSpPr>
        <p:spPr>
          <a:xfrm>
            <a:off x="182880" y="1213801"/>
            <a:ext cx="9144000" cy="2652803"/>
          </a:xfrm>
        </p:spPr>
        <p:txBody>
          <a:bodyPr/>
          <a:lstStyle/>
          <a:p>
            <a:pPr algn="l"/>
            <a:r>
              <a:rPr lang="sr-Cyrl-RS" i="1" dirty="0" smtClean="0">
                <a:effectLst>
                  <a:outerShdw blurRad="38100" dist="38100" dir="2700000" algn="tl">
                    <a:srgbClr val="000000">
                      <a:alpha val="43137"/>
                    </a:srgbClr>
                  </a:outerShdw>
                </a:effectLst>
                <a:latin typeface="Arial Black" panose="020B0A04020102020204" pitchFamily="34" charset="0"/>
              </a:rPr>
              <a:t>Београдска офанзива </a:t>
            </a:r>
            <a:endParaRPr lang="sr-Latn-RS" i="1" dirty="0">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a:off x="182880" y="3951512"/>
            <a:ext cx="9144000" cy="1410789"/>
          </a:xfrm>
        </p:spPr>
        <p:txBody>
          <a:bodyPr/>
          <a:lstStyle/>
          <a:p>
            <a:pPr algn="l"/>
            <a:r>
              <a:rPr lang="sr-Cyrl-RS"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Нађа Вујовић, Дуња Обућина и Марина Нешковић</a:t>
            </a:r>
            <a:endParaRPr lang="sr-Latn-RS"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017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72" y="560397"/>
            <a:ext cx="5503116" cy="369809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309" y="3069771"/>
            <a:ext cx="4833257" cy="3347132"/>
          </a:xfrm>
          <a:prstGeom prst="rect">
            <a:avLst/>
          </a:prstGeom>
        </p:spPr>
      </p:pic>
      <p:sp>
        <p:nvSpPr>
          <p:cNvPr id="4" name="TextBox 3"/>
          <p:cNvSpPr txBox="1"/>
          <p:nvPr/>
        </p:nvSpPr>
        <p:spPr>
          <a:xfrm>
            <a:off x="7145383" y="1554480"/>
            <a:ext cx="4088674" cy="461665"/>
          </a:xfrm>
          <a:prstGeom prst="rect">
            <a:avLst/>
          </a:prstGeom>
          <a:noFill/>
        </p:spPr>
        <p:txBody>
          <a:bodyPr wrap="square" rtlCol="0">
            <a:spAutoFit/>
          </a:bodyPr>
          <a:lstStyle/>
          <a:p>
            <a:r>
              <a:rPr lang="sr-Cyrl-RS" sz="2400" dirty="0" smtClean="0">
                <a:latin typeface="Arial" panose="020B0604020202020204" pitchFamily="34" charset="0"/>
                <a:cs typeface="Arial" panose="020B0604020202020204" pitchFamily="34" charset="0"/>
              </a:rPr>
              <a:t>Чувене совјетске Каћуше</a:t>
            </a:r>
            <a:endParaRPr lang="sr-Latn-R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157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Трећа етапа</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552802"/>
            <a:ext cx="9503728" cy="4195481"/>
          </a:xfrm>
        </p:spPr>
        <p:txBody>
          <a:bodyPr>
            <a:normAutofit fontScale="85000" lnSpcReduction="20000"/>
          </a:bodyPr>
          <a:lstStyle/>
          <a:p>
            <a:r>
              <a:rPr lang="sr-Latn-RS" b="1" dirty="0">
                <a:latin typeface="Arial" panose="020B0604020202020204" pitchFamily="34" charset="0"/>
                <a:cs typeface="Arial" panose="020B0604020202020204" pitchFamily="34" charset="0"/>
              </a:rPr>
              <a:t>Ослободиоци су затим изашли на Трг Димитрија Туцовића (Славија) и "Мостар" али су заустављени код утврђеног блока зграда министарстава у Немањиној улици и код Старог двора; нешто ниже заузете су Сарајевска, Савска и улица Кнеза Милоша. На десном крилу заузет је Велики Врачар и Железничка станица Дунав. Немци су, подржани артиљеријском ватром са Аде Циганлије и Бежанијске косе, успешно бранили Баново брдо и </a:t>
            </a:r>
            <a:r>
              <a:rPr lang="sr-Latn-RS" b="1" dirty="0" smtClean="0">
                <a:latin typeface="Arial" panose="020B0604020202020204" pitchFamily="34" charset="0"/>
                <a:cs typeface="Arial" panose="020B0604020202020204" pitchFamily="34" charset="0"/>
              </a:rPr>
              <a:t>Чукарицу.</a:t>
            </a:r>
            <a:endParaRPr lang="sr-Latn-RS" dirty="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До вечери 16. октобра ослободиоци су стигли до зграде Народног позоришта и угла улица Маршала Тита (Краља Милана) и Кнеза Милоша; 17. октобра заузета је Игуманова палата, сутрадан и Народно позориште.</a:t>
            </a:r>
            <a:endParaRPr lang="sr-Latn-RS" dirty="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Последња етапа операције почиње 18. октобра, уништавањем неколико хиљада немачких војника на подручју око Авале и Врчина. У граду су 19. октобра заузете палата Албанија, хотел Москва, зграде Управе града и Министарства саобраћаја и Железничка станица.</a:t>
            </a:r>
            <a:endParaRPr lang="sr-Latn-RS" dirty="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Преостале немачке јединице, сабијене на Калемегдан и уско подручје око Савског моста, почињу повлачење преко Саве у ноћи између 19. и 20. октобра. после неуспелог покушаја противнапада код Земуна и на Бежанијској коси, Немци се 22. октобра ујутру повлаче према Руми.</a:t>
            </a:r>
            <a:endParaRPr lang="sr-Latn-RS" dirty="0">
              <a:latin typeface="Arial" panose="020B0604020202020204" pitchFamily="34" charset="0"/>
              <a:cs typeface="Arial" panose="020B0604020202020204" pitchFamily="34" charset="0"/>
            </a:endParaRPr>
          </a:p>
          <a:p>
            <a:endParaRPr lang="sr-Latn-RS" dirty="0"/>
          </a:p>
        </p:txBody>
      </p:sp>
    </p:spTree>
    <p:extLst>
      <p:ext uri="{BB962C8B-B14F-4D97-AF65-F5344CB8AC3E}">
        <p14:creationId xmlns:p14="http://schemas.microsoft.com/office/powerpoint/2010/main" val="1260677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688" y="4386262"/>
            <a:ext cx="4228010" cy="21974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104" y="395492"/>
            <a:ext cx="4972594" cy="37438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0" y="1502229"/>
            <a:ext cx="5753602" cy="4349933"/>
          </a:xfrm>
          <a:prstGeom prst="rect">
            <a:avLst/>
          </a:prstGeom>
        </p:spPr>
      </p:pic>
      <p:sp>
        <p:nvSpPr>
          <p:cNvPr id="6" name="TextBox 5"/>
          <p:cNvSpPr txBox="1"/>
          <p:nvPr/>
        </p:nvSpPr>
        <p:spPr>
          <a:xfrm>
            <a:off x="471600" y="395492"/>
            <a:ext cx="2317429" cy="461665"/>
          </a:xfrm>
          <a:prstGeom prst="rect">
            <a:avLst/>
          </a:prstGeom>
          <a:noFill/>
        </p:spPr>
        <p:txBody>
          <a:bodyPr wrap="none" rtlCol="0">
            <a:spAutoFit/>
          </a:bodyPr>
          <a:lstStyle/>
          <a:p>
            <a:r>
              <a:rPr lang="sr-Cyrl-R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Октобар 1944.</a:t>
            </a:r>
            <a:endParaRPr lang="sr-Latn-R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3772608" y="1619795"/>
            <a:ext cx="2452594" cy="369332"/>
          </a:xfrm>
          <a:prstGeom prst="rect">
            <a:avLst/>
          </a:prstGeom>
          <a:noFill/>
        </p:spPr>
        <p:txBody>
          <a:bodyPr wrap="none" rtlCol="0">
            <a:spAutoFit/>
          </a:bodyPr>
          <a:lstStyle/>
          <a:p>
            <a:r>
              <a:rPr lang="sr-Cyrl-RS" dirty="0" smtClean="0">
                <a:solidFill>
                  <a:schemeClr val="bg1"/>
                </a:solidFill>
                <a:latin typeface="Arial" panose="020B0604020202020204" pitchFamily="34" charset="0"/>
                <a:cs typeface="Arial" panose="020B0604020202020204" pitchFamily="34" charset="0"/>
              </a:rPr>
              <a:t>Улица кнеза Милоша</a:t>
            </a:r>
            <a:endParaRPr lang="sr-Latn-RS"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923314" y="487825"/>
            <a:ext cx="3179909" cy="369332"/>
          </a:xfrm>
          <a:prstGeom prst="rect">
            <a:avLst/>
          </a:prstGeom>
          <a:noFill/>
        </p:spPr>
        <p:txBody>
          <a:bodyPr wrap="none" rtlCol="0">
            <a:spAutoFit/>
          </a:bodyPr>
          <a:lstStyle/>
          <a:p>
            <a:r>
              <a:rPr lang="sr-Cyrl-RS" dirty="0" smtClean="0">
                <a:solidFill>
                  <a:schemeClr val="bg1"/>
                </a:solidFill>
                <a:latin typeface="Arial" panose="020B0604020202020204" pitchFamily="34" charset="0"/>
                <a:cs typeface="Arial" panose="020B0604020202020204" pitchFamily="34" charset="0"/>
              </a:rPr>
              <a:t>Главна железничка станица</a:t>
            </a:r>
            <a:endParaRPr lang="sr-Latn-R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54688" y="4480560"/>
            <a:ext cx="1670394" cy="369332"/>
          </a:xfrm>
          <a:prstGeom prst="rect">
            <a:avLst/>
          </a:prstGeom>
          <a:noFill/>
        </p:spPr>
        <p:txBody>
          <a:bodyPr wrap="none" rtlCol="0">
            <a:spAutoFit/>
          </a:bodyPr>
          <a:lstStyle/>
          <a:p>
            <a:r>
              <a:rPr lang="sr-Cyrl-RS" dirty="0" smtClean="0">
                <a:solidFill>
                  <a:schemeClr val="bg1"/>
                </a:solidFill>
                <a:latin typeface="Arial" panose="020B0604020202020204" pitchFamily="34" charset="0"/>
                <a:cs typeface="Arial" panose="020B0604020202020204" pitchFamily="34" charset="0"/>
              </a:rPr>
              <a:t>Хотел Москва</a:t>
            </a:r>
            <a:endParaRPr lang="sr-Latn-R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9947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54672" y="278420"/>
            <a:ext cx="9404723" cy="1400530"/>
          </a:xfrm>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Сећање на хероје</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226" y="1678950"/>
            <a:ext cx="8946541" cy="4195481"/>
          </a:xfrm>
        </p:spPr>
        <p:txBody>
          <a:bodyPr/>
          <a:lstStyle/>
          <a:p>
            <a:r>
              <a:rPr lang="sr-Latn-RS" b="1" dirty="0">
                <a:latin typeface="Arial" panose="020B0604020202020204" pitchFamily="34" charset="0"/>
                <a:cs typeface="Arial" panose="020B0604020202020204" pitchFamily="34" charset="0"/>
              </a:rPr>
              <a:t>Подаци о жртвама обе стране се разликују. На десетогодишњицу ослобођења Београда (1954) објављено је да су немачке снаге имале 16.799 мртвих и 8739 заробљених, према 1595 мртвих, 3379 рањених и 162 нестала борца НОВЈ-а. </a:t>
            </a:r>
            <a:endParaRPr lang="sr-Latn-RS" dirty="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На Гробљу ослободилаца Београда сахрањен је 961 борац Црвене армије и 2944 припадника Народноослободилачке војске Југославије, највећим делом у заједничкој гробници (2092). </a:t>
            </a:r>
            <a:endParaRPr lang="sr-Cyrl-RS" b="1" dirty="0" smtClean="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Након ослобођења Београда постало је очигледно да је могуће очекивати ско¬рашњи пораз немачког окупатора и његових сарадника на југословенском тлу. Ниједан претходни догађај током Другог светског рата на подручју Југославије није тако снажно наговестио овакав исход.</a:t>
            </a:r>
            <a:endParaRPr lang="sr-Latn-RS" dirty="0">
              <a:latin typeface="Arial" panose="020B0604020202020204" pitchFamily="34" charset="0"/>
              <a:cs typeface="Arial" panose="020B0604020202020204" pitchFamily="34" charset="0"/>
            </a:endParaRPr>
          </a:p>
          <a:p>
            <a:endParaRPr lang="sr-Latn-RS" dirty="0">
              <a:latin typeface="Arial" panose="020B0604020202020204" pitchFamily="34" charset="0"/>
              <a:cs typeface="Arial" panose="020B0604020202020204" pitchFamily="34" charset="0"/>
            </a:endParaRPr>
          </a:p>
          <a:p>
            <a:endParaRPr lang="sr-Latn-RS" dirty="0"/>
          </a:p>
        </p:txBody>
      </p:sp>
    </p:spTree>
    <p:extLst>
      <p:ext uri="{BB962C8B-B14F-4D97-AF65-F5344CB8AC3E}">
        <p14:creationId xmlns:p14="http://schemas.microsoft.com/office/powerpoint/2010/main" val="35300614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3" name="Kaćuša (Katjus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14114" y="603069"/>
            <a:ext cx="609600" cy="609600"/>
          </a:xfrm>
          <a:prstGeom prst="rect">
            <a:avLst/>
          </a:prstGeom>
        </p:spPr>
      </p:pic>
      <p:sp>
        <p:nvSpPr>
          <p:cNvPr id="4" name="TextBox 3"/>
          <p:cNvSpPr txBox="1"/>
          <p:nvPr/>
        </p:nvSpPr>
        <p:spPr>
          <a:xfrm>
            <a:off x="5257858" y="95089"/>
            <a:ext cx="6934142" cy="523220"/>
          </a:xfrm>
          <a:prstGeom prst="rect">
            <a:avLst/>
          </a:prstGeom>
          <a:noFill/>
        </p:spPr>
        <p:txBody>
          <a:bodyPr wrap="none" rtlCol="0">
            <a:spAutoFit/>
          </a:bodyPr>
          <a:lstStyle/>
          <a:p>
            <a:r>
              <a:rPr lang="sr-Cyrl-RS"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СМРТ ФАШИЗМУ, СЛОБОДА НАРОДУ!</a:t>
            </a:r>
            <a:endParaRPr lang="sr-Latn-R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8350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Почетак </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6111" y="1678577"/>
            <a:ext cx="4396339" cy="3741738"/>
          </a:xfrm>
        </p:spPr>
        <p:txBody>
          <a:bodyPr/>
          <a:lstStyle/>
          <a:p>
            <a:r>
              <a:rPr lang="sr-Latn-RS" b="1" dirty="0">
                <a:latin typeface="Arial" panose="020B0604020202020204" pitchFamily="34" charset="0"/>
                <a:cs typeface="Arial" panose="020B0604020202020204" pitchFamily="34" charset="0"/>
              </a:rPr>
              <a:t>Београдска офанзива, од 12. до 20. октобра 1944. године, била је једна од најзначајнијих битака које су се одиграле на Балкану током Другог светског рата. Удруженим снагама Народно-ослободилачке војске Југославије и Црвене армије, ослобођен је Београд, а немачким окупационим снагама је нанет тежак пораз.</a:t>
            </a:r>
            <a:endParaRPr lang="sr-Latn-RS" dirty="0">
              <a:latin typeface="Arial" panose="020B0604020202020204" pitchFamily="34" charset="0"/>
              <a:cs typeface="Arial" panose="020B0604020202020204" pitchFamily="34" charset="0"/>
            </a:endParaRPr>
          </a:p>
          <a:p>
            <a:endParaRPr lang="sr-Latn-RS" dirty="0"/>
          </a:p>
        </p:txBody>
      </p:sp>
      <p:sp>
        <p:nvSpPr>
          <p:cNvPr id="6" name="Content Placeholder 5"/>
          <p:cNvSpPr>
            <a:spLocks noGrp="1"/>
          </p:cNvSpPr>
          <p:nvPr>
            <p:ph sz="quarter" idx="4"/>
          </p:nvPr>
        </p:nvSpPr>
        <p:spPr>
          <a:xfrm>
            <a:off x="5348472" y="1678577"/>
            <a:ext cx="4396339" cy="3741738"/>
          </a:xfrm>
        </p:spPr>
        <p:txBody>
          <a:bodyPr/>
          <a:lstStyle/>
          <a:p>
            <a:r>
              <a:rPr lang="sr-Latn-RS" b="1" dirty="0">
                <a:latin typeface="Arial" panose="020B0604020202020204" pitchFamily="34" charset="0"/>
                <a:cs typeface="Arial" panose="020B0604020202020204" pitchFamily="34" charset="0"/>
              </a:rPr>
              <a:t>У ослобођењу Београда учествовало је 80.000 бораца на страни југословенских јединица и Црвене армије, док се на супротној страни налазило 55.000 немачких војника.</a:t>
            </a:r>
            <a:endParaRPr lang="sr-Latn-RS" dirty="0">
              <a:latin typeface="Arial" panose="020B0604020202020204" pitchFamily="34" charset="0"/>
              <a:cs typeface="Arial" panose="020B0604020202020204" pitchFamily="34" charset="0"/>
            </a:endParaRPr>
          </a:p>
          <a:p>
            <a:pPr marL="0" indent="0">
              <a:buNone/>
            </a:pPr>
            <a:endParaRPr lang="sr-Latn-RS" dirty="0"/>
          </a:p>
        </p:txBody>
      </p:sp>
    </p:spTree>
    <p:extLst>
      <p:ext uri="{BB962C8B-B14F-4D97-AF65-F5344CB8AC3E}">
        <p14:creationId xmlns:p14="http://schemas.microsoft.com/office/powerpoint/2010/main" val="2786044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91" y="780505"/>
            <a:ext cx="3389403" cy="22264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92" y="3551355"/>
            <a:ext cx="3389403" cy="2741411"/>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51714" y="1400974"/>
            <a:ext cx="5641056" cy="4353015"/>
          </a:xfrm>
          <a:prstGeom prst="rect">
            <a:avLst/>
          </a:prstGeom>
        </p:spPr>
      </p:pic>
    </p:spTree>
    <p:extLst>
      <p:ext uri="{BB962C8B-B14F-4D97-AF65-F5344CB8AC3E}">
        <p14:creationId xmlns:p14="http://schemas.microsoft.com/office/powerpoint/2010/main" val="31661943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9" y="284116"/>
            <a:ext cx="5473337" cy="41050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929" y="2978332"/>
            <a:ext cx="5572410" cy="3605349"/>
          </a:xfrm>
          <a:prstGeom prst="rect">
            <a:avLst/>
          </a:prstGeom>
        </p:spPr>
      </p:pic>
      <p:sp>
        <p:nvSpPr>
          <p:cNvPr id="4" name="TextBox 3"/>
          <p:cNvSpPr txBox="1"/>
          <p:nvPr/>
        </p:nvSpPr>
        <p:spPr>
          <a:xfrm>
            <a:off x="274321" y="4457840"/>
            <a:ext cx="3573542" cy="646331"/>
          </a:xfrm>
          <a:prstGeom prst="rect">
            <a:avLst/>
          </a:prstGeom>
          <a:noFill/>
        </p:spPr>
        <p:txBody>
          <a:bodyPr wrap="none" rtlCol="0">
            <a:spAutoFit/>
          </a:bodyPr>
          <a:lstStyle/>
          <a:p>
            <a:r>
              <a:rPr lang="sr-Cyrl-RS" dirty="0" smtClean="0">
                <a:latin typeface="Arial" panose="020B0604020202020204" pitchFamily="34" charset="0"/>
                <a:cs typeface="Arial" panose="020B0604020202020204" pitchFamily="34" charset="0"/>
              </a:rPr>
              <a:t>Ослободиоци улазе у Београд, </a:t>
            </a:r>
          </a:p>
          <a:p>
            <a:r>
              <a:rPr lang="sr-Cyrl-RS" dirty="0" smtClean="0">
                <a:latin typeface="Arial" panose="020B0604020202020204" pitchFamily="34" charset="0"/>
                <a:cs typeface="Arial" panose="020B0604020202020204" pitchFamily="34" charset="0"/>
              </a:rPr>
              <a:t>палата Албаније</a:t>
            </a:r>
            <a:endParaRPr lang="sr-Latn-RS" dirty="0">
              <a:latin typeface="Arial" panose="020B0604020202020204" pitchFamily="34" charset="0"/>
              <a:cs typeface="Arial" panose="020B0604020202020204" pitchFamily="34" charset="0"/>
            </a:endParaRPr>
          </a:p>
        </p:txBody>
      </p:sp>
      <p:sp>
        <p:nvSpPr>
          <p:cNvPr id="5" name="TextBox 4"/>
          <p:cNvSpPr txBox="1"/>
          <p:nvPr/>
        </p:nvSpPr>
        <p:spPr>
          <a:xfrm>
            <a:off x="8046721" y="2550497"/>
            <a:ext cx="4780971" cy="369332"/>
          </a:xfrm>
          <a:prstGeom prst="rect">
            <a:avLst/>
          </a:prstGeom>
          <a:noFill/>
        </p:spPr>
        <p:txBody>
          <a:bodyPr wrap="square" rtlCol="0">
            <a:spAutoFit/>
          </a:bodyPr>
          <a:lstStyle/>
          <a:p>
            <a:r>
              <a:rPr lang="sr-Cyrl-RS" dirty="0" smtClean="0">
                <a:latin typeface="Arial" panose="020B0604020202020204" pitchFamily="34" charset="0"/>
                <a:cs typeface="Arial" panose="020B0604020202020204" pitchFamily="34" charset="0"/>
              </a:rPr>
              <a:t>Дочек ослободилаца,  трг Славија</a:t>
            </a:r>
            <a:endParaRPr lang="sr-Latn-R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215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Ослободилачка војска</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546796"/>
            <a:ext cx="8946541" cy="4195481"/>
          </a:xfrm>
        </p:spPr>
        <p:txBody>
          <a:bodyPr/>
          <a:lstStyle/>
          <a:p>
            <a:r>
              <a:rPr lang="sr-Latn-RS" b="1" dirty="0">
                <a:latin typeface="Arial" panose="020B0604020202020204" pitchFamily="34" charset="0"/>
                <a:cs typeface="Arial" panose="020B0604020202020204" pitchFamily="34" charset="0"/>
              </a:rPr>
              <a:t>Јединицама које су ослободиле Београд командовали су Пеко Дапчевић (Прва армијска група НОВЈ) и Данило Лекић (12. ударни корпус НОВЈ) односно Владимир Иванович Жданов (4. механизовани корпус Црвене армије) и Николај Николајевич Шкодунович (68. стрељачки корпус Црвене армије).</a:t>
            </a:r>
            <a:endParaRPr lang="sr-Latn-RS" dirty="0">
              <a:latin typeface="Arial" panose="020B0604020202020204" pitchFamily="34" charset="0"/>
              <a:cs typeface="Arial" panose="020B0604020202020204" pitchFamily="34" charset="0"/>
            </a:endParaRPr>
          </a:p>
          <a:p>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68" y="3644536"/>
            <a:ext cx="2332264" cy="28384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982" y="3931511"/>
            <a:ext cx="2286000" cy="25883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132" y="3825511"/>
            <a:ext cx="2095500" cy="2800350"/>
          </a:xfrm>
          <a:prstGeom prst="rect">
            <a:avLst/>
          </a:prstGeom>
        </p:spPr>
      </p:pic>
    </p:spTree>
    <p:extLst>
      <p:ext uri="{BB962C8B-B14F-4D97-AF65-F5344CB8AC3E}">
        <p14:creationId xmlns:p14="http://schemas.microsoft.com/office/powerpoint/2010/main" val="30711217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Три етапе </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713283"/>
            <a:ext cx="8946541" cy="4195481"/>
          </a:xfrm>
        </p:spPr>
        <p:txBody>
          <a:bodyPr/>
          <a:lstStyle/>
          <a:p>
            <a:r>
              <a:rPr lang="sr-Latn-RS" b="1" dirty="0">
                <a:latin typeface="Arial" panose="020B0604020202020204" pitchFamily="34" charset="0"/>
                <a:cs typeface="Arial" panose="020B0604020202020204" pitchFamily="34" charset="0"/>
              </a:rPr>
              <a:t>Београдску операцију војни историчари деле у три етапе (11–14, 14–18. и 18–22. октобар 1944) и углавном се слажу у оцени да су у првој и једном делу друге јединице НОВЈ-а и Црвене армије слабо садејствовале. Југословенски извори то приписују одбијању Руса да се пред напад на Београд начини заједнички план, што је имало штетних последица у првој етапи операције.</a:t>
            </a:r>
            <a:endParaRPr lang="sr-Latn-RS" dirty="0">
              <a:latin typeface="Arial" panose="020B0604020202020204" pitchFamily="34" charset="0"/>
              <a:cs typeface="Arial" panose="020B0604020202020204" pitchFamily="34" charset="0"/>
            </a:endParaRPr>
          </a:p>
          <a:p>
            <a:r>
              <a:rPr lang="sr-Latn-RS" b="1" dirty="0">
                <a:latin typeface="Arial" panose="020B0604020202020204" pitchFamily="34" charset="0"/>
                <a:cs typeface="Arial" panose="020B0604020202020204" pitchFamily="34" charset="0"/>
              </a:rPr>
              <a:t>До 14. октобра јединице НОВЈ-а освојиле су добро утврђени Обреновац и продужиле ка Београду, до Жаркова и Чукарице. На десном крилу, наши и Руси ослободили су Тополу и Младеновац; у ноћи 13/14. октобра заузели су Авалу и изашли на Бањички вис.</a:t>
            </a:r>
            <a:endParaRPr lang="sr-Latn-RS" dirty="0">
              <a:latin typeface="Arial" panose="020B0604020202020204" pitchFamily="34" charset="0"/>
              <a:cs typeface="Arial" panose="020B0604020202020204" pitchFamily="34" charset="0"/>
            </a:endParaRPr>
          </a:p>
          <a:p>
            <a:endParaRPr lang="sr-Latn-RS" dirty="0"/>
          </a:p>
        </p:txBody>
      </p:sp>
    </p:spTree>
    <p:extLst>
      <p:ext uri="{BB962C8B-B14F-4D97-AF65-F5344CB8AC3E}">
        <p14:creationId xmlns:p14="http://schemas.microsoft.com/office/powerpoint/2010/main" val="406656249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92" y="538516"/>
            <a:ext cx="5172347" cy="39159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1" y="2233536"/>
            <a:ext cx="4741815" cy="4243084"/>
          </a:xfrm>
          <a:prstGeom prst="rect">
            <a:avLst/>
          </a:prstGeom>
        </p:spPr>
      </p:pic>
      <p:sp>
        <p:nvSpPr>
          <p:cNvPr id="5" name="TextBox 4"/>
          <p:cNvSpPr txBox="1"/>
          <p:nvPr/>
        </p:nvSpPr>
        <p:spPr>
          <a:xfrm>
            <a:off x="8595359" y="1763485"/>
            <a:ext cx="3130985" cy="369332"/>
          </a:xfrm>
          <a:prstGeom prst="rect">
            <a:avLst/>
          </a:prstGeom>
          <a:noFill/>
        </p:spPr>
        <p:txBody>
          <a:bodyPr wrap="none" rtlCol="0">
            <a:spAutoFit/>
          </a:bodyPr>
          <a:lstStyle/>
          <a:p>
            <a:r>
              <a:rPr lang="sr-Cyrl-RS" dirty="0" smtClean="0">
                <a:latin typeface="Arial" panose="020B0604020202020204" pitchFamily="34" charset="0"/>
                <a:cs typeface="Arial" panose="020B0604020202020204" pitchFamily="34" charset="0"/>
              </a:rPr>
              <a:t>Етапа Болеч-Авала-Врчин</a:t>
            </a:r>
            <a:endParaRPr lang="sr-Latn-RS" dirty="0">
              <a:latin typeface="Arial" panose="020B0604020202020204" pitchFamily="34" charset="0"/>
              <a:cs typeface="Arial" panose="020B0604020202020204" pitchFamily="34" charset="0"/>
            </a:endParaRPr>
          </a:p>
        </p:txBody>
      </p:sp>
      <p:sp>
        <p:nvSpPr>
          <p:cNvPr id="7" name="TextBox 6"/>
          <p:cNvSpPr txBox="1"/>
          <p:nvPr/>
        </p:nvSpPr>
        <p:spPr>
          <a:xfrm>
            <a:off x="405492" y="4663439"/>
            <a:ext cx="3486467" cy="369332"/>
          </a:xfrm>
          <a:prstGeom prst="rect">
            <a:avLst/>
          </a:prstGeom>
          <a:noFill/>
        </p:spPr>
        <p:txBody>
          <a:bodyPr wrap="none" rtlCol="0">
            <a:spAutoFit/>
          </a:bodyPr>
          <a:lstStyle/>
          <a:p>
            <a:r>
              <a:rPr lang="sr-Cyrl-RS" dirty="0" smtClean="0">
                <a:latin typeface="Arial" panose="020B0604020202020204" pitchFamily="34" charset="0"/>
                <a:cs typeface="Arial" panose="020B0604020202020204" pitchFamily="34" charset="0"/>
              </a:rPr>
              <a:t>Београдска операција 1. етапа</a:t>
            </a:r>
            <a:endParaRPr lang="sr-Latn-R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808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43" y="502145"/>
            <a:ext cx="9404723" cy="1400530"/>
          </a:xfrm>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Друга етапа</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4138" y="1515292"/>
            <a:ext cx="10933612" cy="2194559"/>
          </a:xfrm>
        </p:spPr>
        <p:txBody>
          <a:bodyPr>
            <a:normAutofit/>
          </a:bodyPr>
          <a:lstStyle/>
          <a:p>
            <a:r>
              <a:rPr lang="sr-Latn-RS" sz="1800" b="1" dirty="0">
                <a:latin typeface="Arial" panose="020B0604020202020204" pitchFamily="34" charset="0"/>
                <a:cs typeface="Arial" panose="020B0604020202020204" pitchFamily="34" charset="0"/>
              </a:rPr>
              <a:t>Друга етапа операције почиње непосредним нападом снага НОВЈ-а и Црвене армије током поподнева 14. октобра.</a:t>
            </a:r>
            <a:endParaRPr lang="sr-Latn-RS" sz="1800" dirty="0">
              <a:latin typeface="Arial" panose="020B0604020202020204" pitchFamily="34" charset="0"/>
              <a:cs typeface="Arial" panose="020B0604020202020204" pitchFamily="34" charset="0"/>
            </a:endParaRPr>
          </a:p>
          <a:p>
            <a:r>
              <a:rPr lang="sr-Latn-RS" sz="1800" b="1" dirty="0">
                <a:latin typeface="Arial" panose="020B0604020202020204" pitchFamily="34" charset="0"/>
                <a:cs typeface="Arial" panose="020B0604020202020204" pitchFamily="34" charset="0"/>
              </a:rPr>
              <a:t>Напад је ишао у четири колоне: (1) правцем Булевар Револуције (Краља Александра) – 27. марта (Краљице Марије) – Цара Душана; (2) Бањица – Дедиње – Булевар ослобођења (Шумадијска) – Пролетерских бригада (Крунска) – Моше Пијаде (Дечанска) – Калемегдан; (3) Топчидер – Војна болница – Маршала Тита (Краља Милана) – Кнез Михаилова – Горњи град; (4) Баново брдо – десна обала Саве – Железничка станица – Савско пристаниште.</a:t>
            </a:r>
            <a:endParaRPr lang="sr-Latn-RS" sz="1800" dirty="0">
              <a:latin typeface="Arial" panose="020B0604020202020204" pitchFamily="34" charset="0"/>
              <a:cs typeface="Arial" panose="020B0604020202020204" pitchFamily="34" charset="0"/>
            </a:endParaRPr>
          </a:p>
          <a:p>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19" y="4022733"/>
            <a:ext cx="4170998" cy="2638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82" y="4022733"/>
            <a:ext cx="3030584" cy="2638425"/>
          </a:xfrm>
          <a:prstGeom prst="rect">
            <a:avLst/>
          </a:prstGeom>
        </p:spPr>
      </p:pic>
    </p:spTree>
    <p:extLst>
      <p:ext uri="{BB962C8B-B14F-4D97-AF65-F5344CB8AC3E}">
        <p14:creationId xmlns:p14="http://schemas.microsoft.com/office/powerpoint/2010/main" val="47207276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Жестоке борбе</a:t>
            </a:r>
            <a:endParaRPr 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713283"/>
            <a:ext cx="8946541" cy="4195481"/>
          </a:xfrm>
        </p:spPr>
        <p:txBody>
          <a:bodyPr>
            <a:normAutofit/>
          </a:bodyPr>
          <a:lstStyle/>
          <a:p>
            <a:r>
              <a:rPr lang="sr-Latn-RS" sz="1800" b="1" dirty="0">
                <a:latin typeface="Arial" panose="020B0604020202020204" pitchFamily="34" charset="0"/>
                <a:cs typeface="Arial" panose="020B0604020202020204" pitchFamily="34" charset="0"/>
              </a:rPr>
              <a:t>Првог дана и током ноћи у жестоким борбама заузети су Бањички вис, Дедиње и Топчидер; </a:t>
            </a:r>
            <a:endParaRPr lang="sr-Latn-RS" sz="1800" dirty="0">
              <a:latin typeface="Arial" panose="020B0604020202020204" pitchFamily="34" charset="0"/>
              <a:cs typeface="Arial" panose="020B0604020202020204" pitchFamily="34" charset="0"/>
            </a:endParaRPr>
          </a:p>
          <a:p>
            <a:r>
              <a:rPr lang="sr-Latn-RS" sz="1800" b="1" dirty="0">
                <a:latin typeface="Arial" panose="020B0604020202020204" pitchFamily="34" charset="0"/>
                <a:cs typeface="Arial" panose="020B0604020202020204" pitchFamily="34" charset="0"/>
              </a:rPr>
              <a:t>Из преко 300 топова и 24. “каћуше” (прво ракетно оружје уведено у ратна дејства) започета је усмерена паљдба на простор од само четири квадратна километра на Бањичком вису. Сцена је изгледала заиста апокалиптично. Из усијаних цеви излетали су пројектили који су на непријатеља сручили сву силину својих удара. Детонације су биле толико јаке да се ништа друго није могло чути.</a:t>
            </a:r>
            <a:endParaRPr lang="sr-Latn-RS" sz="1800" dirty="0">
              <a:latin typeface="Arial" panose="020B0604020202020204" pitchFamily="34" charset="0"/>
              <a:cs typeface="Arial" panose="020B0604020202020204" pitchFamily="34" charset="0"/>
            </a:endParaRPr>
          </a:p>
          <a:p>
            <a:r>
              <a:rPr lang="sr-Latn-RS" sz="1800" b="1" dirty="0">
                <a:latin typeface="Arial" panose="020B0604020202020204" pitchFamily="34" charset="0"/>
                <a:cs typeface="Arial" panose="020B0604020202020204" pitchFamily="34" charset="0"/>
              </a:rPr>
              <a:t>Немци су пружали снажан отпор из својих бункера и ровова којима је Бањица била прошарана. Свака линија немачке одбране морала је бити заузета јуришом коме је претходила ватра из свих топова и минобацача. Бањица и Дедиње су пали тек након четворочасовне борбе.</a:t>
            </a:r>
            <a:endParaRPr lang="sr-Latn-RS" sz="1800" dirty="0">
              <a:latin typeface="Arial" panose="020B0604020202020204" pitchFamily="34" charset="0"/>
              <a:cs typeface="Arial" panose="020B0604020202020204" pitchFamily="34" charset="0"/>
            </a:endParaRPr>
          </a:p>
          <a:p>
            <a:endParaRPr lang="sr-Latn-RS" dirty="0"/>
          </a:p>
        </p:txBody>
      </p:sp>
    </p:spTree>
    <p:extLst>
      <p:ext uri="{BB962C8B-B14F-4D97-AF65-F5344CB8AC3E}">
        <p14:creationId xmlns:p14="http://schemas.microsoft.com/office/powerpoint/2010/main" val="12217247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TotalTime>
  <Words>854</Words>
  <Application>Microsoft Office PowerPoint</Application>
  <PresentationFormat>Widescreen</PresentationFormat>
  <Paragraphs>37</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Century Gothic</vt:lpstr>
      <vt:lpstr>Wingdings 3</vt:lpstr>
      <vt:lpstr>Ion</vt:lpstr>
      <vt:lpstr>Београдска офанзива </vt:lpstr>
      <vt:lpstr>Почетак </vt:lpstr>
      <vt:lpstr>PowerPoint Presentation</vt:lpstr>
      <vt:lpstr>PowerPoint Presentation</vt:lpstr>
      <vt:lpstr>Ослободилачка војска</vt:lpstr>
      <vt:lpstr>Три етапе </vt:lpstr>
      <vt:lpstr>PowerPoint Presentation</vt:lpstr>
      <vt:lpstr>Друга етапа</vt:lpstr>
      <vt:lpstr>Жестоке борбе</vt:lpstr>
      <vt:lpstr>PowerPoint Presentation</vt:lpstr>
      <vt:lpstr>Трећа етапа</vt:lpstr>
      <vt:lpstr>PowerPoint Presentation</vt:lpstr>
      <vt:lpstr>Сећање на хероје</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dc:creator>
  <cp:lastModifiedBy>tanja</cp:lastModifiedBy>
  <cp:revision>10</cp:revision>
  <dcterms:created xsi:type="dcterms:W3CDTF">2022-10-16T13:26:28Z</dcterms:created>
  <dcterms:modified xsi:type="dcterms:W3CDTF">2022-10-16T14:39:31Z</dcterms:modified>
</cp:coreProperties>
</file>